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832" r:id="rId1"/>
  </p:sldMasterIdLst>
  <p:notesMasterIdLst>
    <p:notesMasterId r:id="rId20"/>
  </p:notes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2391"/>
  </p:normalViewPr>
  <p:slideViewPr>
    <p:cSldViewPr snapToGrid="0">
      <p:cViewPr varScale="1">
        <p:scale>
          <a:sx n="137" d="100"/>
          <a:sy n="137" d="100"/>
        </p:scale>
        <p:origin x="92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80f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80f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there are more than 6,000 products in the personal care and snacks departments as well as wide offerings in the “pantry” beverages and frozen departments</a:t>
            </a:r>
          </a:p>
          <a:p>
            <a:r>
              <a:rPr lang="en-US" dirty="0"/>
              <a:t>Importantly note that there are less than 2,000 produce items available—this will be important later</a:t>
            </a:r>
          </a:p>
        </p:txBody>
      </p:sp>
    </p:spTree>
    <p:extLst>
      <p:ext uri="{BB962C8B-B14F-4D97-AF65-F5344CB8AC3E}">
        <p14:creationId xmlns:p14="http://schemas.microsoft.com/office/powerpoint/2010/main" val="18032992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of of top selling products are produce items. In fact more than 1% of our sales </a:t>
            </a:r>
          </a:p>
        </p:txBody>
      </p:sp>
    </p:spTree>
    <p:extLst>
      <p:ext uri="{BB962C8B-B14F-4D97-AF65-F5344CB8AC3E}">
        <p14:creationId xmlns:p14="http://schemas.microsoft.com/office/powerpoint/2010/main" val="7440942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3429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9144000" cy="3429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3720103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57950" y="3720103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350"/>
            </a:lvl4pPr>
            <a:lvl5pPr marL="1371600" indent="0" algn="ctr">
              <a:buNone/>
              <a:defRPr sz="1350"/>
            </a:lvl5pPr>
            <a:lvl6pPr marL="1714500" indent="0" algn="ctr">
              <a:buNone/>
              <a:defRPr sz="1350"/>
            </a:lvl6pPr>
            <a:lvl7pPr marL="2057400" indent="0" algn="ctr">
              <a:buNone/>
              <a:defRPr sz="1350"/>
            </a:lvl7pPr>
            <a:lvl8pPr marL="2400300" indent="0" algn="ctr">
              <a:buNone/>
              <a:defRPr sz="1350"/>
            </a:lvl8pPr>
            <a:lvl9pPr marL="2743200" indent="0" algn="ctr">
              <a:buNone/>
              <a:defRPr sz="135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12094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456497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571500"/>
            <a:ext cx="1971675" cy="405765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951" y="571500"/>
            <a:ext cx="5686425" cy="40576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7543800" y="44447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43711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5069678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3429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9144000" cy="3429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720103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b="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7950" y="3720103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38734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438912"/>
            <a:ext cx="7290054" cy="11247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8095" y="1714500"/>
            <a:ext cx="356616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1990" y="1714500"/>
            <a:ext cx="356616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5497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1634727"/>
            <a:ext cx="3566160" cy="61722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725" b="0" cap="none" baseline="0">
                <a:solidFill>
                  <a:schemeClr val="accent1"/>
                </a:solidFill>
                <a:latin typeface="+mn-lt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096" y="2225841"/>
            <a:ext cx="3566160" cy="25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3166" y="1634727"/>
            <a:ext cx="3566160" cy="61722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1725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marL="0" lvl="0" indent="0" algn="l" defTabSz="685800" rtl="0" eaLnBrk="1" latinLnBrk="0" hangingPunct="1">
              <a:lnSpc>
                <a:spcPct val="90000"/>
              </a:lnSpc>
              <a:spcBef>
                <a:spcPts val="135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3166" y="2225841"/>
            <a:ext cx="3566160" cy="25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62491553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0367422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65637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353632"/>
            <a:ext cx="3291840" cy="130302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50" y="617220"/>
            <a:ext cx="4258818" cy="388848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1693129"/>
            <a:ext cx="3291840" cy="2821721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450"/>
              </a:spcBef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83327417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720104"/>
            <a:ext cx="5829300" cy="1097280"/>
          </a:xfrm>
        </p:spPr>
        <p:txBody>
          <a:bodyPr anchor="ctr">
            <a:normAutofit/>
          </a:bodyPr>
          <a:lstStyle>
            <a:lvl1pPr algn="r">
              <a:defRPr sz="3750" spc="1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9141714" cy="3429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7950" y="3720104"/>
            <a:ext cx="2400300" cy="109728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35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90132" y="3948080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05548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438912"/>
            <a:ext cx="7290054" cy="1124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1714500"/>
            <a:ext cx="7290055" cy="301752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7" y="4853028"/>
            <a:ext cx="1615607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4C5C7A3-317E-9843-9313-C9043EC48F17}" type="datetimeFigureOut">
              <a:rPr lang="en-US" smtClean="0"/>
              <a:t>3/12/20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32200" y="4853028"/>
            <a:ext cx="4426094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000" y="4853028"/>
            <a:ext cx="730250" cy="2057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571500" y="619743"/>
            <a:ext cx="0" cy="6858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0025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3" r:id="rId1"/>
    <p:sldLayoutId id="2147483834" r:id="rId2"/>
    <p:sldLayoutId id="2147483835" r:id="rId3"/>
    <p:sldLayoutId id="2147483836" r:id="rId4"/>
    <p:sldLayoutId id="2147483837" r:id="rId5"/>
    <p:sldLayoutId id="2147483838" r:id="rId6"/>
    <p:sldLayoutId id="2147483839" r:id="rId7"/>
    <p:sldLayoutId id="2147483840" r:id="rId8"/>
    <p:sldLayoutId id="2147483841" r:id="rId9"/>
    <p:sldLayoutId id="2147483842" r:id="rId10"/>
    <p:sldLayoutId id="2147483843" r:id="rId11"/>
  </p:sldLayoutIdLst>
  <p:hf sldNum="0" hdr="0" ftr="0" dt="0"/>
  <p:txStyles>
    <p:titleStyle>
      <a:lvl1pPr algn="l" defTabSz="685800" rtl="0" eaLnBrk="1" latinLnBrk="0" hangingPunct="1">
        <a:lnSpc>
          <a:spcPct val="80000"/>
        </a:lnSpc>
        <a:spcBef>
          <a:spcPct val="0"/>
        </a:spcBef>
        <a:buNone/>
        <a:defRPr sz="3750" kern="1200" cap="all" spc="75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1650" kern="1200">
          <a:solidFill>
            <a:schemeClr val="tx1"/>
          </a:solidFill>
          <a:latin typeface="+mn-lt"/>
          <a:ea typeface="+mn-ea"/>
          <a:cs typeface="+mn-cs"/>
        </a:defRPr>
      </a:lvl1pPr>
      <a:lvl2pPr marL="198882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336042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3pPr>
      <a:lvl4pPr marL="445770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582930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685800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795528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912114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1021842" indent="-10287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Wingdings 3" pitchFamily="18" charset="2"/>
        <a:buChar char="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84048" y="601724"/>
            <a:ext cx="8759951" cy="19060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Building a Recommendation Engine with Instacart</a:t>
            </a:r>
            <a:endParaRPr dirty="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1822479" y="2822139"/>
            <a:ext cx="6477804" cy="7332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Nick Vega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2A4A2-0630-C14A-958B-05F0E6B94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8C93E1-2F65-9D47-90E7-5D380ADCD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19" y="65314"/>
            <a:ext cx="883897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02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C08B8D-E048-924F-8B5C-E3DC9E834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111" y="139959"/>
            <a:ext cx="67128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892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148A0-E75C-6044-938A-A008D7C69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1731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FA564-0AE2-9E4D-920E-1293968FE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What Can we Do About this?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F8863-0970-CD49-813D-122D436C53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Recommendation Engine!</a:t>
            </a:r>
          </a:p>
        </p:txBody>
      </p:sp>
    </p:spTree>
    <p:extLst>
      <p:ext uri="{BB962C8B-B14F-4D97-AF65-F5344CB8AC3E}">
        <p14:creationId xmlns:p14="http://schemas.microsoft.com/office/powerpoint/2010/main" val="23187428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66D85-F20B-954A-B259-845F22ECE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popular websites use Recommender Systems to increase engagement and sales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CF7F5-9F7A-5048-A5ED-44BA19800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Collaborative (map and identify similar customers and recommend purchases)</a:t>
            </a:r>
          </a:p>
          <a:p>
            <a:r>
              <a:rPr lang="en-US" dirty="0"/>
              <a:t>Content based </a:t>
            </a:r>
          </a:p>
          <a:p>
            <a:r>
              <a:rPr lang="en-US" dirty="0"/>
              <a:t>Collaborative Recommenders can be based on different metrics and distances:</a:t>
            </a:r>
          </a:p>
          <a:p>
            <a:r>
              <a:rPr lang="en-US" dirty="0"/>
              <a:t>- Cosine Similarity</a:t>
            </a:r>
          </a:p>
          <a:p>
            <a:r>
              <a:rPr lang="en-US" dirty="0"/>
              <a:t>- Correlation Similarity</a:t>
            </a:r>
          </a:p>
          <a:p>
            <a:r>
              <a:rPr lang="en-US" dirty="0"/>
              <a:t>- Pairwise Distance</a:t>
            </a:r>
          </a:p>
          <a:p>
            <a:r>
              <a:rPr lang="en-US" dirty="0"/>
              <a:t>- Manhattan Distance</a:t>
            </a:r>
          </a:p>
          <a:p>
            <a:r>
              <a:rPr lang="en-US" dirty="0"/>
              <a:t>- Euclidean Distance</a:t>
            </a:r>
          </a:p>
        </p:txBody>
      </p:sp>
    </p:spTree>
    <p:extLst>
      <p:ext uri="{BB962C8B-B14F-4D97-AF65-F5344CB8AC3E}">
        <p14:creationId xmlns:p14="http://schemas.microsoft.com/office/powerpoint/2010/main" val="28333215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497B2-EC99-E045-9B50-734910551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recommenders designed to make top-N suggestions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31F20-B12D-1B4B-8E05-E7D7190ABC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- Tuning over the distance metrics and similarity types does not yield diverse results across recommenders</a:t>
            </a:r>
          </a:p>
          <a:p>
            <a:r>
              <a:rPr lang="en-US" dirty="0"/>
              <a:t>- If we are making suggestions based on similar users and most users are buying produce…</a:t>
            </a:r>
          </a:p>
          <a:p>
            <a:r>
              <a:rPr lang="en-US" dirty="0"/>
              <a:t>- our recommender will be functional yes, </a:t>
            </a:r>
          </a:p>
          <a:p>
            <a:r>
              <a:rPr lang="en-US" dirty="0"/>
              <a:t>- but will recommend products that our user is already likely to purchase</a:t>
            </a:r>
          </a:p>
          <a:p>
            <a:r>
              <a:rPr lang="en-US" dirty="0"/>
              <a:t>- In addition, consumer tastes for certain products tend to be sticky—</a:t>
            </a:r>
          </a:p>
          <a:p>
            <a:r>
              <a:rPr lang="en-US" dirty="0"/>
              <a:t>- People like certain kinds of apples and don’t feel the need to branch out if their preferred option in offered</a:t>
            </a:r>
          </a:p>
          <a:p>
            <a:r>
              <a:rPr lang="en-US" dirty="0"/>
              <a:t>- So our recommender will be fully functional, but won’t necessarily drive sales or traffic to the rest of our inventory!</a:t>
            </a:r>
          </a:p>
        </p:txBody>
      </p:sp>
    </p:spTree>
    <p:extLst>
      <p:ext uri="{BB962C8B-B14F-4D97-AF65-F5344CB8AC3E}">
        <p14:creationId xmlns:p14="http://schemas.microsoft.com/office/powerpoint/2010/main" val="27608020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E1927-E6B0-274C-9E5E-59FE5DB76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 Take a Risk and Tune the Recommender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0B803-517F-A045-923E-47D5B96DD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- Typically recommenders are designed to suggest a list of items where there is a stronger chance the user will like it</a:t>
            </a:r>
          </a:p>
          <a:p>
            <a:r>
              <a:rPr lang="en-US" dirty="0"/>
              <a:t>- It is intuitive to suggest that someone buying apples also buy bananas. </a:t>
            </a:r>
          </a:p>
          <a:p>
            <a:r>
              <a:rPr lang="en-US" dirty="0"/>
              <a:t>- But how do customers know about the rest of our inventory if they are just going to buy the same thing?</a:t>
            </a:r>
          </a:p>
          <a:p>
            <a:r>
              <a:rPr lang="en-US" dirty="0"/>
              <a:t>- The solution is to play with the recommender!</a:t>
            </a:r>
          </a:p>
          <a:p>
            <a:r>
              <a:rPr lang="en-US" dirty="0"/>
              <a:t>- Instead of suggesting the top 10 most similar products, we can suggest the 31</a:t>
            </a:r>
            <a:r>
              <a:rPr lang="en-US" baseline="30000" dirty="0"/>
              <a:t>st</a:t>
            </a:r>
            <a:r>
              <a:rPr lang="en-US" dirty="0"/>
              <a:t>-40</a:t>
            </a:r>
            <a:r>
              <a:rPr lang="en-US" baseline="30000" dirty="0"/>
              <a:t>th</a:t>
            </a:r>
            <a:r>
              <a:rPr lang="en-US" dirty="0"/>
              <a:t> most similar items</a:t>
            </a:r>
          </a:p>
          <a:p>
            <a:r>
              <a:rPr lang="en-US" dirty="0"/>
              <a:t>- Yes the similarity metric decreases, but we are still suggesting a product and exposing the customer to a more diverse suggestion. </a:t>
            </a:r>
          </a:p>
        </p:txBody>
      </p:sp>
    </p:spTree>
    <p:extLst>
      <p:ext uri="{BB962C8B-B14F-4D97-AF65-F5344CB8AC3E}">
        <p14:creationId xmlns:p14="http://schemas.microsoft.com/office/powerpoint/2010/main" val="29401718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860E0-D229-E143-A7F9-644323D7A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 – building my own SQL Database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C99C47-E596-424A-BE61-D838B7DE80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9104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5E37D-831B-024F-980D-4948B1BF0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Why?–Why Not?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99A77-55A8-074F-B346-00D6D2CF9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- The dataset lends itself well to constructing a database</a:t>
            </a:r>
          </a:p>
          <a:p>
            <a:r>
              <a:rPr lang="en-US" dirty="0"/>
              <a:t>- Tremendous amount of customer data upon which insights can be derived</a:t>
            </a:r>
          </a:p>
          <a:p>
            <a:r>
              <a:rPr lang="en-US" dirty="0"/>
              <a:t>- If you are the meat department manager, your team can quickly query the database and find out:</a:t>
            </a:r>
          </a:p>
          <a:p>
            <a:pPr lvl="2"/>
            <a:r>
              <a:rPr lang="en-US" dirty="0"/>
              <a:t>- days of week with the best sales</a:t>
            </a:r>
          </a:p>
          <a:p>
            <a:pPr lvl="2"/>
            <a:r>
              <a:rPr lang="en-US" dirty="0"/>
              <a:t>Time of Day Customer orders are placed</a:t>
            </a:r>
          </a:p>
          <a:p>
            <a:pPr lvl="2"/>
            <a:r>
              <a:rPr lang="en-US" dirty="0"/>
              <a:t>What items customers order with their meat</a:t>
            </a:r>
          </a:p>
          <a:p>
            <a:pPr lvl="2"/>
            <a:r>
              <a:rPr lang="en-US" dirty="0"/>
              <a:t>What your most popular items at differing time intervals</a:t>
            </a:r>
          </a:p>
          <a:p>
            <a:pPr lvl="2"/>
            <a:endParaRPr lang="en-US" dirty="0"/>
          </a:p>
          <a:p>
            <a:pPr lvl="1"/>
            <a:r>
              <a:rPr lang="en-US" dirty="0"/>
              <a:t>From a practical perspective joining tables is faster and more efficient in SQL </a:t>
            </a:r>
            <a:r>
              <a:rPr lang="en-US"/>
              <a:t>than pandas</a:t>
            </a:r>
          </a:p>
          <a:p>
            <a:pPr lvl="1"/>
            <a:r>
              <a:rPr lang="en-US" dirty="0"/>
              <a:t>Constructed </a:t>
            </a:r>
            <a:r>
              <a:rPr lang="en-US" dirty="0" err="1"/>
              <a:t>Postgresql</a:t>
            </a:r>
            <a:r>
              <a:rPr lang="en-US" dirty="0"/>
              <a:t> database locally and began constructing on an AWS instance with Docker</a:t>
            </a:r>
          </a:p>
          <a:p>
            <a:pPr lvl="1"/>
            <a:r>
              <a:rPr lang="en-US" dirty="0"/>
              <a:t>Table sizes presented challenges with full AWS construction but was able to access and munge smaller tables via command line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474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642E3-655A-2E4A-85B8-CC6250457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Problem – Can We recommend Purchase Items to Existing Customers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3769B-03BD-3148-90B6-CB7AEE32B1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2017 Instacart released anonymized customer order data upon which a wide array of inferences can be drawn</a:t>
            </a:r>
          </a:p>
          <a:p>
            <a:r>
              <a:rPr lang="en-US" dirty="0"/>
              <a:t>Data set had order data, time and day of week order was placed and whether an item was being re-ordered.</a:t>
            </a:r>
          </a:p>
          <a:p>
            <a:r>
              <a:rPr lang="en-US" dirty="0"/>
              <a:t>32 million + orders spread across ~250,000 customers, 49,000 products in 130+ departments in 22 aisles/categories</a:t>
            </a:r>
          </a:p>
          <a:p>
            <a:r>
              <a:rPr lang="en-US" dirty="0"/>
              <a:t>The challenge: How can we use this data to derive customer insights and increase commercial activity and engagement with Instacart.</a:t>
            </a:r>
          </a:p>
        </p:txBody>
      </p:sp>
    </p:spTree>
    <p:extLst>
      <p:ext uri="{BB962C8B-B14F-4D97-AF65-F5344CB8AC3E}">
        <p14:creationId xmlns:p14="http://schemas.microsoft.com/office/powerpoint/2010/main" val="3123353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1297E-BDBA-A047-BE56-39022D5C6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639FCB-BADE-7349-9339-F9C00FF1E1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255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F714E-37A3-294B-A88B-9C8318388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386" y="363474"/>
            <a:ext cx="7543800" cy="486918"/>
          </a:xfrm>
        </p:spPr>
        <p:txBody>
          <a:bodyPr>
            <a:noAutofit/>
          </a:bodyPr>
          <a:lstStyle/>
          <a:p>
            <a:r>
              <a:rPr lang="en-US" sz="2800" dirty="0"/>
              <a:t>Distribution of Product offerings by Department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7A4577-7057-C54C-95C5-E55BC4DF5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342" y="749808"/>
            <a:ext cx="6583137" cy="4475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720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C87FC-983F-A444-BF0B-F6F3EEB9E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438912"/>
            <a:ext cx="7290054" cy="781389"/>
          </a:xfrm>
        </p:spPr>
        <p:txBody>
          <a:bodyPr>
            <a:normAutofit/>
          </a:bodyPr>
          <a:lstStyle/>
          <a:p>
            <a:r>
              <a:rPr lang="en-US" sz="2800" dirty="0"/>
              <a:t>So we have Diverse offerings, but what about sales?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20E561-7760-DA45-B50C-BBD2D02B5D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69" y="942392"/>
            <a:ext cx="7772401" cy="423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346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64BB7-AF05-064D-A2FF-862AC5024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438912"/>
            <a:ext cx="7290054" cy="587455"/>
          </a:xfrm>
        </p:spPr>
        <p:txBody>
          <a:bodyPr>
            <a:normAutofit/>
          </a:bodyPr>
          <a:lstStyle/>
          <a:p>
            <a:r>
              <a:rPr lang="en-US" sz="2800" dirty="0"/>
              <a:t>We have 49,000+ Products but sales aren’t diversified</a:t>
            </a:r>
          </a:p>
        </p:txBody>
      </p:sp>
    </p:spTree>
    <p:extLst>
      <p:ext uri="{BB962C8B-B14F-4D97-AF65-F5344CB8AC3E}">
        <p14:creationId xmlns:p14="http://schemas.microsoft.com/office/powerpoint/2010/main" val="4243406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42547-54CC-884E-97BC-14B96596E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438912"/>
            <a:ext cx="7290054" cy="535506"/>
          </a:xfrm>
        </p:spPr>
        <p:txBody>
          <a:bodyPr>
            <a:normAutofit fontScale="90000"/>
          </a:bodyPr>
          <a:lstStyle/>
          <a:p>
            <a:r>
              <a:rPr lang="en-US" dirty="0"/>
              <a:t>Reorders Occur Pretty </a:t>
            </a:r>
            <a:r>
              <a:rPr lang="en-US" dirty="0" err="1"/>
              <a:t>QuicklY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FD5F56-4C53-364B-8973-F50BF739D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50" y="1223638"/>
            <a:ext cx="8817429" cy="391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573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0B539A-31F9-FF40-A50A-AAD199D99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3306" y="152182"/>
            <a:ext cx="9144000" cy="4755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514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DE484-D4FE-0541-A6A2-039649BA7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Spent Waiting to Reorder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2A359C-802E-DF4D-A31C-FE15D2B46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069" y="1563624"/>
            <a:ext cx="54864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4824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{6EF2E41E-8225-1647-A5AB-857631202C1D}tf10001061</Template>
  <TotalTime>923</TotalTime>
  <Words>638</Words>
  <Application>Microsoft Macintosh PowerPoint</Application>
  <PresentationFormat>On-screen Show (16:9)</PresentationFormat>
  <Paragraphs>55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Tw Cen MT Condensed</vt:lpstr>
      <vt:lpstr>Wingdings 3</vt:lpstr>
      <vt:lpstr>Tw Cen MT</vt:lpstr>
      <vt:lpstr>Arial</vt:lpstr>
      <vt:lpstr>Integral</vt:lpstr>
      <vt:lpstr>Building a Recommendation Engine with Instacart</vt:lpstr>
      <vt:lpstr>Problem – Can We recommend Purchase Items to Existing Customers</vt:lpstr>
      <vt:lpstr>Exploratory Data Analysis</vt:lpstr>
      <vt:lpstr>Distribution of Product offerings by Department</vt:lpstr>
      <vt:lpstr>So we have Diverse offerings, but what about sales?</vt:lpstr>
      <vt:lpstr>We have 49,000+ Products but sales aren’t diversified</vt:lpstr>
      <vt:lpstr>Reorders Occur Pretty QuicklY</vt:lpstr>
      <vt:lpstr>PowerPoint Presentation</vt:lpstr>
      <vt:lpstr>Time Spent Waiting to Reorder</vt:lpstr>
      <vt:lpstr>PowerPoint Presentation</vt:lpstr>
      <vt:lpstr>PowerPoint Presentation</vt:lpstr>
      <vt:lpstr>PowerPoint Presentation</vt:lpstr>
      <vt:lpstr>So What Can we Do About this?</vt:lpstr>
      <vt:lpstr>Many popular websites use Recommender Systems to increase engagement and sales</vt:lpstr>
      <vt:lpstr>Most recommenders designed to make top-N suggestions</vt:lpstr>
      <vt:lpstr>SOLUTION: Take a Risk and Tune the Recommender</vt:lpstr>
      <vt:lpstr>Aside – building my own SQL Database</vt:lpstr>
      <vt:lpstr>Why?–Why Not?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Topic Proposals</dc:title>
  <cp:lastModifiedBy>nicovega55 nicovega55</cp:lastModifiedBy>
  <cp:revision>16</cp:revision>
  <dcterms:modified xsi:type="dcterms:W3CDTF">2020-03-13T13:12:29Z</dcterms:modified>
</cp:coreProperties>
</file>